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0"/>
  </p:notesMasterIdLst>
  <p:sldIdLst>
    <p:sldId id="335" r:id="rId5"/>
    <p:sldId id="387" r:id="rId6"/>
    <p:sldId id="375" r:id="rId7"/>
    <p:sldId id="389" r:id="rId8"/>
    <p:sldId id="390" r:id="rId9"/>
    <p:sldId id="392" r:id="rId10"/>
    <p:sldId id="393" r:id="rId11"/>
    <p:sldId id="378" r:id="rId12"/>
    <p:sldId id="377" r:id="rId13"/>
    <p:sldId id="404" r:id="rId14"/>
    <p:sldId id="395" r:id="rId15"/>
    <p:sldId id="397" r:id="rId16"/>
    <p:sldId id="396" r:id="rId17"/>
    <p:sldId id="398" r:id="rId18"/>
    <p:sldId id="399" r:id="rId19"/>
    <p:sldId id="394" r:id="rId20"/>
    <p:sldId id="400" r:id="rId21"/>
    <p:sldId id="401" r:id="rId22"/>
    <p:sldId id="402" r:id="rId23"/>
    <p:sldId id="403" r:id="rId24"/>
    <p:sldId id="406" r:id="rId25"/>
    <p:sldId id="408" r:id="rId26"/>
    <p:sldId id="409" r:id="rId27"/>
    <p:sldId id="410" r:id="rId28"/>
    <p:sldId id="35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8" y="202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0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2.svg"/><Relationship Id="rId7" Type="http://schemas.openxmlformats.org/officeDocument/2006/relationships/image" Target="../media/image10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May 18,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800" dirty="0"/>
              <a:t>Urban Data Lab Capstone Project</a:t>
            </a:r>
            <a:br>
              <a:rPr lang="en-US" sz="4000" dirty="0"/>
            </a:br>
            <a:r>
              <a:rPr lang="en-US" sz="4000" dirty="0"/>
              <a:t>Week 3 Status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Client Meetings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72C58-D932-4A77-BB13-53AB5F9B696A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Monday Technical Project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of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Access details (</a:t>
            </a:r>
            <a:r>
              <a:rPr lang="en-US" sz="2000" dirty="0" err="1"/>
              <a:t>SkySpark</a:t>
            </a:r>
            <a:r>
              <a:rPr lang="en-US" sz="2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 on supporting data parsing</a:t>
            </a:r>
          </a:p>
          <a:p>
            <a:endParaRPr lang="en-US" sz="2000" dirty="0"/>
          </a:p>
          <a:p>
            <a:r>
              <a:rPr lang="en-US" sz="2000" b="1" dirty="0"/>
              <a:t>Thursday Sprint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 data parsing and EDA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 for next week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248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Planning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3 Goals: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Processing for Anomaly Detection Pipeline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Short-Listed Anomaly Detection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Streaming Framework for Anomaly Detection Model with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Meet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Reviewing Azure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769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Tasks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Nate:</a:t>
            </a:r>
            <a:r>
              <a:rPr lang="en-US" sz="2000" dirty="0"/>
              <a:t>		Project Management, Build Streaming Framework, Review Azure 			(secondary) </a:t>
            </a:r>
          </a:p>
          <a:p>
            <a:endParaRPr lang="en-US" sz="2000" b="1" dirty="0"/>
          </a:p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Builds Anomaly Detection Models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Complete EDA, Support Anomaly Detection Modelling with focus on 			Cleaning/Feature Pipeline and Model Performance Review</a:t>
            </a:r>
            <a:r>
              <a:rPr lang="en-US" dirty="0"/>
              <a:t>		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9625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Still Finishing EDA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Impacts the ability to start testing various anomaly detection methods</a:t>
            </a:r>
          </a:p>
          <a:p>
            <a:endParaRPr lang="en-US" dirty="0"/>
          </a:p>
          <a:p>
            <a:r>
              <a:rPr lang="en-US" sz="2000" b="1" dirty="0"/>
              <a:t>Framework for Streaming Anomaly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With no clear framework choice, there is risk that we have not selected an ideal approach</a:t>
            </a:r>
          </a:p>
          <a:p>
            <a:endParaRPr lang="en-US" dirty="0"/>
          </a:p>
          <a:p>
            <a:r>
              <a:rPr lang="en-US" sz="2000" b="1" dirty="0"/>
              <a:t>Anomaly Detection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There are a lot! Hopefully, the methods selected are reasonable approaches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Meeting with domain experts late in the week could change direction of work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149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E41ECF-2C52-403B-9F4F-26DC49166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638" y="2008947"/>
            <a:ext cx="9315270" cy="39958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84BDFD-97CE-4F19-9A59-8AEAA5DC79FD}"/>
              </a:ext>
            </a:extLst>
          </p:cNvPr>
          <p:cNvCxnSpPr/>
          <p:nvPr/>
        </p:nvCxnSpPr>
        <p:spPr>
          <a:xfrm>
            <a:off x="5598367" y="2019107"/>
            <a:ext cx="0" cy="3995890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237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492506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1: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Complete</a:t>
            </a:r>
            <a:endParaRPr lang="en-US" dirty="0"/>
          </a:p>
          <a:p>
            <a:r>
              <a:rPr lang="en-US" sz="2000" b="1" dirty="0"/>
              <a:t>Week 2: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EDA slightly behind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Otherwise on track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FE85192A-C292-4319-93C4-188CEBD06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30245"/>
              </p:ext>
            </p:extLst>
          </p:nvPr>
        </p:nvGraphicFramePr>
        <p:xfrm>
          <a:off x="4955873" y="2484983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61835-39DA-4B5A-9904-0CB6A3CA0752}"/>
              </a:ext>
            </a:extLst>
          </p:cNvPr>
          <p:cNvCxnSpPr>
            <a:cxnSpLocks/>
          </p:cNvCxnSpPr>
          <p:nvPr/>
        </p:nvCxnSpPr>
        <p:spPr>
          <a:xfrm>
            <a:off x="4955873" y="3597497"/>
            <a:ext cx="55318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63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7" y="2436376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E41002-C13A-4010-83DE-9308A9970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26" y="2004590"/>
            <a:ext cx="8177847" cy="4143220"/>
          </a:xfrm>
          <a:prstGeom prst="rect">
            <a:avLst/>
          </a:prstGeom>
        </p:spPr>
      </p:pic>
      <p:pic>
        <p:nvPicPr>
          <p:cNvPr id="11" name="Graphic 10" descr="Checkmark">
            <a:extLst>
              <a:ext uri="{FF2B5EF4-FFF2-40B4-BE49-F238E27FC236}">
                <a16:creationId xmlns:a16="http://schemas.microsoft.com/office/drawing/2014/main" id="{07B35366-DA43-4C44-8DEC-89F082D18C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24729" y="3183651"/>
            <a:ext cx="376948" cy="376948"/>
          </a:xfrm>
          <a:prstGeom prst="rect">
            <a:avLst/>
          </a:prstGeom>
        </p:spPr>
      </p:pic>
      <p:pic>
        <p:nvPicPr>
          <p:cNvPr id="12" name="Graphic 11" descr="Checkmark">
            <a:extLst>
              <a:ext uri="{FF2B5EF4-FFF2-40B4-BE49-F238E27FC236}">
                <a16:creationId xmlns:a16="http://schemas.microsoft.com/office/drawing/2014/main" id="{58FAFA9A-625A-4032-A735-D6AC9AEBC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0124" y="3981840"/>
            <a:ext cx="187603" cy="187603"/>
          </a:xfrm>
          <a:prstGeom prst="rect">
            <a:avLst/>
          </a:prstGeom>
        </p:spPr>
      </p:pic>
      <p:pic>
        <p:nvPicPr>
          <p:cNvPr id="14" name="Graphic 13" descr="Checkmark">
            <a:extLst>
              <a:ext uri="{FF2B5EF4-FFF2-40B4-BE49-F238E27FC236}">
                <a16:creationId xmlns:a16="http://schemas.microsoft.com/office/drawing/2014/main" id="{34702985-0909-40BF-BAC2-B774B1B50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3936" y="4147119"/>
            <a:ext cx="187603" cy="187603"/>
          </a:xfrm>
          <a:prstGeom prst="rect">
            <a:avLst/>
          </a:prstGeom>
        </p:spPr>
      </p:pic>
      <p:pic>
        <p:nvPicPr>
          <p:cNvPr id="15" name="Graphic 14" descr="Checkmark">
            <a:extLst>
              <a:ext uri="{FF2B5EF4-FFF2-40B4-BE49-F238E27FC236}">
                <a16:creationId xmlns:a16="http://schemas.microsoft.com/office/drawing/2014/main" id="{0D6CABE0-95FA-47E8-AD40-0E88B6B4A8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3936" y="4334722"/>
            <a:ext cx="187603" cy="187603"/>
          </a:xfrm>
          <a:prstGeom prst="rect">
            <a:avLst/>
          </a:prstGeom>
        </p:spPr>
      </p:pic>
      <p:pic>
        <p:nvPicPr>
          <p:cNvPr id="16" name="Graphic 15" descr="Checkmark">
            <a:extLst>
              <a:ext uri="{FF2B5EF4-FFF2-40B4-BE49-F238E27FC236}">
                <a16:creationId xmlns:a16="http://schemas.microsoft.com/office/drawing/2014/main" id="{08EDFC9C-31A9-4907-BE06-271119C90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0124" y="4522970"/>
            <a:ext cx="187603" cy="187603"/>
          </a:xfrm>
          <a:prstGeom prst="rect">
            <a:avLst/>
          </a:prstGeom>
        </p:spPr>
      </p:pic>
      <p:pic>
        <p:nvPicPr>
          <p:cNvPr id="18" name="Graphic 17" descr="Close">
            <a:extLst>
              <a:ext uri="{FF2B5EF4-FFF2-40B4-BE49-F238E27FC236}">
                <a16:creationId xmlns:a16="http://schemas.microsoft.com/office/drawing/2014/main" id="{8E6EF9B4-25A9-4D36-B098-939C5B5CB1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1579766" y="3816205"/>
            <a:ext cx="187961" cy="187961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4977B273-B944-415D-80A6-E59FA9393AB0}"/>
              </a:ext>
            </a:extLst>
          </p:cNvPr>
          <p:cNvSpPr/>
          <p:nvPr/>
        </p:nvSpPr>
        <p:spPr>
          <a:xfrm>
            <a:off x="7589520" y="3831846"/>
            <a:ext cx="497840" cy="11862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61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Scope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Slightly behind but not yet concerned: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2 was research/understanding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3 is testing/building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implementing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5 is a value add/buffer week</a:t>
            </a:r>
          </a:p>
          <a:p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2775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Scope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Week 3 will have an impact on the schedule – ready to implement in Week 4 or not</a:t>
            </a:r>
          </a:p>
          <a:p>
            <a:endParaRPr lang="en-US" sz="2200" dirty="0"/>
          </a:p>
          <a:p>
            <a:r>
              <a:rPr lang="en-US" sz="2000" dirty="0"/>
              <a:t>Week 5 (Value Week) can act as a buffer as needed</a:t>
            </a:r>
          </a:p>
          <a:p>
            <a:endParaRPr lang="en-US" sz="2000" b="1" dirty="0"/>
          </a:p>
          <a:p>
            <a:r>
              <a:rPr lang="en-US" sz="2000" dirty="0"/>
              <a:t>General note that even though helping UDL implement data streaming to </a:t>
            </a:r>
            <a:r>
              <a:rPr lang="en-US" sz="2000" dirty="0" err="1"/>
              <a:t>InfluxDB</a:t>
            </a:r>
            <a:r>
              <a:rPr lang="en-US" sz="2000" dirty="0"/>
              <a:t> was not part of the schedule, it provided a better understanding and ultimately needed to be done. UDL does not view this as wasted time.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95174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Streaming Detection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</a:t>
            </a:r>
            <a:r>
              <a:rPr lang="en-US" sz="2000" dirty="0" err="1"/>
              <a:t>Agorithms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1252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Previous Week Summary (May 10-16)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Week Planning (May 17-23)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Timeline Reflection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Project Details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Streaming Detection Frameworks</a:t>
            </a:r>
            <a:br>
              <a:rPr lang="en-US" dirty="0"/>
            </a:br>
            <a:r>
              <a:rPr lang="en-US" sz="3000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27BBBCA-8F28-419B-8F28-5EC3281C594D}"/>
              </a:ext>
            </a:extLst>
          </p:cNvPr>
          <p:cNvGrpSpPr/>
          <p:nvPr/>
        </p:nvGrpSpPr>
        <p:grpSpPr>
          <a:xfrm>
            <a:off x="6244805" y="2442350"/>
            <a:ext cx="3544487" cy="1782179"/>
            <a:chOff x="667574" y="701408"/>
            <a:chExt cx="5421028" cy="3005387"/>
          </a:xfrm>
        </p:grpSpPr>
        <p:pic>
          <p:nvPicPr>
            <p:cNvPr id="33" name="Graphic 32">
              <a:extLst>
                <a:ext uri="{FF2B5EF4-FFF2-40B4-BE49-F238E27FC236}">
                  <a16:creationId xmlns:a16="http://schemas.microsoft.com/office/drawing/2014/main" id="{5A6BEE20-B028-4E7F-AF7B-C1C2E7A9E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E0618BCB-16E7-4E33-B0FE-EBA48DF1E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6D50E25-810F-4E3A-BB6C-97759D0A1514}"/>
                </a:ext>
              </a:extLst>
            </p:cNvPr>
            <p:cNvCxnSpPr/>
            <p:nvPr/>
          </p:nvCxnSpPr>
          <p:spPr>
            <a:xfrm flipV="1">
              <a:off x="2587480" y="1690783"/>
              <a:ext cx="0" cy="612558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8AD575A-6DC8-4A89-ABD8-EBFE6ABFA448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073A4A4B-DB2E-482B-87DF-B76253713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7CCCD73-2100-484F-B472-6D02BFCCE39A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FCAF31-349A-4283-A5F6-A5D6BEEC845A}"/>
              </a:ext>
            </a:extLst>
          </p:cNvPr>
          <p:cNvGrpSpPr/>
          <p:nvPr/>
        </p:nvGrpSpPr>
        <p:grpSpPr>
          <a:xfrm>
            <a:off x="6238766" y="4475637"/>
            <a:ext cx="3544876" cy="1782179"/>
            <a:chOff x="666979" y="701408"/>
            <a:chExt cx="5421623" cy="3005387"/>
          </a:xfrm>
        </p:grpSpPr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D3427F2C-27C5-435E-93C7-1927143FF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0CC0945F-D930-4B2B-9B18-2773050B4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A2A5505-D9A0-4A46-A2B9-22037753DC5C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>
              <a:off x="2627788" y="1782932"/>
              <a:ext cx="0" cy="609653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0E6E2AE-44E8-4DA4-B615-074F96BD57FB}"/>
                </a:ext>
              </a:extLst>
            </p:cNvPr>
            <p:cNvCxnSpPr>
              <a:cxnSpLocks/>
            </p:cNvCxnSpPr>
            <p:nvPr/>
          </p:nvCxnSpPr>
          <p:spPr>
            <a:xfrm>
              <a:off x="666979" y="1058981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48DD7E1-B2E9-41D0-B8AB-8670F6DA2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2220BB-6685-49D6-A9C3-8C60F001D93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471B8-E7FA-407C-8469-A3138B7B896F}"/>
              </a:ext>
            </a:extLst>
          </p:cNvPr>
          <p:cNvGrpSpPr/>
          <p:nvPr/>
        </p:nvGrpSpPr>
        <p:grpSpPr>
          <a:xfrm>
            <a:off x="10392932" y="2151382"/>
            <a:ext cx="984554" cy="957150"/>
            <a:chOff x="10392932" y="2151382"/>
            <a:chExt cx="984554" cy="957150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6B4CC07-2D13-4127-AFF3-F4748F80D185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039AABB-4C0A-4E1D-95F2-1596A5B5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CD96ECD-2B2D-42D9-973B-151C9D6FEF9A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13BBC7B-4720-43C0-8D93-66816B9D72E0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6DD433-E32A-437E-BA74-C166C1C1EE69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FCE48CA-43D8-4942-8675-974FBE170C0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1D99761-2CB1-4C05-8539-0B85773154F1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008660" y="2232188"/>
            <a:ext cx="496358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on Read-in w/ </a:t>
            </a:r>
            <a:r>
              <a:rPr lang="en-US" b="1" dirty="0" err="1">
                <a:solidFill>
                  <a:schemeClr val="bg1"/>
                </a:solidFill>
              </a:rPr>
              <a:t>Telegraf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i="1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Pros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Detect before the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Telegraf</a:t>
            </a:r>
            <a:r>
              <a:rPr lang="en-US" sz="1400" dirty="0">
                <a:solidFill>
                  <a:schemeClr val="bg1"/>
                </a:solidFill>
              </a:rPr>
              <a:t> is likely the fastest option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Requires a </a:t>
            </a:r>
            <a:r>
              <a:rPr lang="en-US" sz="1400" dirty="0" err="1">
                <a:solidFill>
                  <a:schemeClr val="bg1"/>
                </a:solidFill>
              </a:rPr>
              <a:t>Telegraf</a:t>
            </a:r>
            <a:r>
              <a:rPr lang="en-US" sz="1400" dirty="0">
                <a:solidFill>
                  <a:schemeClr val="bg1"/>
                </a:solidFill>
              </a:rPr>
              <a:t> plug-in that runs a python program, no good examples found online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Variations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Telegraf</a:t>
            </a:r>
            <a:r>
              <a:rPr lang="en-US" sz="1400" dirty="0">
                <a:solidFill>
                  <a:schemeClr val="bg1"/>
                </a:solidFill>
              </a:rPr>
              <a:t> continuously runs a Python that sends data directly to </a:t>
            </a:r>
            <a:r>
              <a:rPr lang="en-US" sz="1400" dirty="0" err="1">
                <a:solidFill>
                  <a:schemeClr val="bg1"/>
                </a:solidFill>
              </a:rPr>
              <a:t>InfluxDB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Not planning on currently pursuing this due current uncertainty with </a:t>
            </a:r>
            <a:r>
              <a:rPr lang="en-US" sz="1400" b="1" dirty="0" err="1">
                <a:solidFill>
                  <a:schemeClr val="accent6">
                    <a:lumMod val="75000"/>
                  </a:schemeClr>
                </a:solidFill>
              </a:rPr>
              <a:t>Telegraf</a:t>
            </a: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 which could cause issues in implementation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8B4536-9003-4D20-B4EB-30F049EC40E4}"/>
              </a:ext>
            </a:extLst>
          </p:cNvPr>
          <p:cNvCxnSpPr>
            <a:cxnSpLocks/>
          </p:cNvCxnSpPr>
          <p:nvPr/>
        </p:nvCxnSpPr>
        <p:spPr>
          <a:xfrm>
            <a:off x="7878041" y="2844477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BDD4AB-91C9-4520-8652-859BA3C732C8}"/>
              </a:ext>
            </a:extLst>
          </p:cNvPr>
          <p:cNvCxnSpPr>
            <a:cxnSpLocks/>
          </p:cNvCxnSpPr>
          <p:nvPr/>
        </p:nvCxnSpPr>
        <p:spPr>
          <a:xfrm>
            <a:off x="7937716" y="4961038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423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raphic 72">
            <a:extLst>
              <a:ext uri="{FF2B5EF4-FFF2-40B4-BE49-F238E27FC236}">
                <a16:creationId xmlns:a16="http://schemas.microsoft.com/office/drawing/2014/main" id="{1ED9C113-0194-421B-ADA9-2B5FE9574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58620" y="3548450"/>
            <a:ext cx="1163818" cy="10555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Streaming Detection Frameworks</a:t>
            </a:r>
            <a:br>
              <a:rPr lang="en-US" dirty="0"/>
            </a:br>
            <a:r>
              <a:rPr lang="en-US" sz="3000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008660" y="2232188"/>
            <a:ext cx="49635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with Flux Tasks</a:t>
            </a:r>
          </a:p>
          <a:p>
            <a:endParaRPr lang="en-US" u="sng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Pros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Post-processing allows pulling more than incoming data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Likely slower than method #1 for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Requires setting up an API or getting </a:t>
            </a:r>
            <a:r>
              <a:rPr lang="en-US" sz="1400" dirty="0" err="1">
                <a:solidFill>
                  <a:schemeClr val="bg1"/>
                </a:solidFill>
              </a:rPr>
              <a:t>Telgraf</a:t>
            </a:r>
            <a:r>
              <a:rPr lang="en-US" sz="1400" dirty="0">
                <a:solidFill>
                  <a:schemeClr val="bg1"/>
                </a:solidFill>
              </a:rPr>
              <a:t> to pick-up http post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Not planning on currently pursuing this due to current uncertainty with </a:t>
            </a:r>
            <a:r>
              <a:rPr lang="en-US" sz="1400" b="1" dirty="0" err="1">
                <a:solidFill>
                  <a:schemeClr val="accent6">
                    <a:lumMod val="75000"/>
                  </a:schemeClr>
                </a:solidFill>
              </a:rPr>
              <a:t>Telegraf</a:t>
            </a: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 or additional effort in setting up API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87ADA37-A867-4EEA-950E-C31D004D8F87}"/>
              </a:ext>
            </a:extLst>
          </p:cNvPr>
          <p:cNvGrpSpPr/>
          <p:nvPr/>
        </p:nvGrpSpPr>
        <p:grpSpPr>
          <a:xfrm>
            <a:off x="6286331" y="3855116"/>
            <a:ext cx="4615772" cy="1615558"/>
            <a:chOff x="667574" y="982390"/>
            <a:chExt cx="7059478" cy="2724405"/>
          </a:xfrm>
        </p:grpSpPr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B1094BF3-6CF3-4076-8947-B24F293FE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B57AB48A-A762-4E7F-A79C-AA4476E06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37921D2C-BAE5-48A3-A931-F6BFA3399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981376" y="982390"/>
              <a:ext cx="745676" cy="745676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A3FAF6BC-6EFE-4ABB-94F1-0BBC1341D75E}"/>
                </a:ext>
              </a:extLst>
            </p:cNvPr>
            <p:cNvCxnSpPr/>
            <p:nvPr/>
          </p:nvCxnSpPr>
          <p:spPr>
            <a:xfrm flipV="1">
              <a:off x="5054724" y="1639038"/>
              <a:ext cx="0" cy="612558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9E75CBB-C4B3-4E4B-8212-DD9CF2C94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583D39C4-8D68-4CEC-BD23-D77E8E5291A0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49AFE9F-1136-4D28-B2E2-352939F8E213}"/>
              </a:ext>
            </a:extLst>
          </p:cNvPr>
          <p:cNvGrpSpPr/>
          <p:nvPr/>
        </p:nvGrpSpPr>
        <p:grpSpPr>
          <a:xfrm>
            <a:off x="10369246" y="2210673"/>
            <a:ext cx="984554" cy="957150"/>
            <a:chOff x="10392932" y="2151382"/>
            <a:chExt cx="984554" cy="957150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208D755-0870-4427-A315-30777B90F4B0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89FADD8D-6BAD-4A26-BE52-E8D1BC5ADA4C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953BCF52-27B6-496A-94B1-6CBDD2D8ECE8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B387441-2048-4A16-A670-89CC6D8C694A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B7730BC-E791-4317-9C7A-03336D52C4C3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C479979-7503-49EF-B9F3-257BF8CC657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9CA4F86-C8B9-42E0-9774-BA35466542CB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33D7CE9-3DB3-4FBE-BA4B-94458DCBE58D}"/>
              </a:ext>
            </a:extLst>
          </p:cNvPr>
          <p:cNvCxnSpPr>
            <a:cxnSpLocks/>
          </p:cNvCxnSpPr>
          <p:nvPr/>
        </p:nvCxnSpPr>
        <p:spPr>
          <a:xfrm flipH="1">
            <a:off x="9830818" y="4382478"/>
            <a:ext cx="706900" cy="36841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D1B898F-419F-4705-9E69-DCE15C35E4E4}"/>
              </a:ext>
            </a:extLst>
          </p:cNvPr>
          <p:cNvCxnSpPr>
            <a:cxnSpLocks/>
          </p:cNvCxnSpPr>
          <p:nvPr/>
        </p:nvCxnSpPr>
        <p:spPr>
          <a:xfrm>
            <a:off x="9830818" y="4062999"/>
            <a:ext cx="40293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48EFB60-BB2D-40BB-A4BB-B4F763DA7C56}"/>
              </a:ext>
            </a:extLst>
          </p:cNvPr>
          <p:cNvSpPr txBox="1"/>
          <p:nvPr/>
        </p:nvSpPr>
        <p:spPr>
          <a:xfrm>
            <a:off x="8887943" y="3417364"/>
            <a:ext cx="533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API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3806929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Streaming Detection Frameworks</a:t>
            </a:r>
            <a:br>
              <a:rPr lang="en-US" dirty="0"/>
            </a:br>
            <a:r>
              <a:rPr lang="en-US" sz="3000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008660" y="2232188"/>
            <a:ext cx="4963586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with </a:t>
            </a:r>
            <a:r>
              <a:rPr lang="en-US" b="1" dirty="0" err="1">
                <a:solidFill>
                  <a:schemeClr val="bg1"/>
                </a:solidFill>
              </a:rPr>
              <a:t>InfluxDB</a:t>
            </a:r>
            <a:r>
              <a:rPr lang="en-US" b="1" dirty="0">
                <a:solidFill>
                  <a:schemeClr val="bg1"/>
                </a:solidFill>
              </a:rPr>
              <a:t>-Python and </a:t>
            </a:r>
            <a:r>
              <a:rPr lang="en-US" b="1" dirty="0" err="1">
                <a:solidFill>
                  <a:schemeClr val="bg1"/>
                </a:solidFill>
              </a:rPr>
              <a:t>RxPy</a:t>
            </a:r>
            <a:r>
              <a:rPr lang="en-US" b="1" dirty="0">
                <a:solidFill>
                  <a:schemeClr val="bg1"/>
                </a:solidFill>
              </a:rPr>
              <a:t>/Cron Task</a:t>
            </a:r>
          </a:p>
          <a:p>
            <a:endParaRPr lang="en-US" u="sng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Pros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No need for </a:t>
            </a:r>
            <a:r>
              <a:rPr lang="en-US" sz="1400" dirty="0" err="1">
                <a:solidFill>
                  <a:schemeClr val="bg1"/>
                </a:solidFill>
              </a:rPr>
              <a:t>Telegraf</a:t>
            </a:r>
            <a:r>
              <a:rPr lang="en-US" sz="1400" dirty="0">
                <a:solidFill>
                  <a:schemeClr val="bg1"/>
                </a:solidFill>
              </a:rPr>
              <a:t> running an external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Read-in is separated from anomaly detection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i="1" dirty="0">
                <a:solidFill>
                  <a:schemeClr val="bg1"/>
                </a:solidFill>
              </a:rPr>
              <a:t>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Anomaly detection is potentially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Requires running a continuous Python program</a:t>
            </a:r>
          </a:p>
          <a:p>
            <a:endParaRPr lang="en-US" sz="1400" i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tx2"/>
                </a:solidFill>
              </a:rPr>
              <a:t>Using this is our current plan as it doesn’t require </a:t>
            </a:r>
            <a:r>
              <a:rPr lang="en-US" sz="1400" b="1" dirty="0" err="1">
                <a:solidFill>
                  <a:schemeClr val="tx2"/>
                </a:solidFill>
              </a:rPr>
              <a:t>Telegraf</a:t>
            </a:r>
            <a:r>
              <a:rPr lang="en-US" sz="1400" b="1" dirty="0">
                <a:solidFill>
                  <a:schemeClr val="tx2"/>
                </a:solidFill>
              </a:rPr>
              <a:t> and should be general enough that it could be later implemented with </a:t>
            </a:r>
            <a:r>
              <a:rPr lang="en-US" sz="1400" b="1" dirty="0" err="1">
                <a:solidFill>
                  <a:schemeClr val="tx2"/>
                </a:solidFill>
              </a:rPr>
              <a:t>Telegraf</a:t>
            </a:r>
            <a:endParaRPr lang="en-US" sz="1400" b="1" dirty="0">
              <a:solidFill>
                <a:schemeClr val="tx2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87ADA37-A867-4EEA-950E-C31D004D8F87}"/>
              </a:ext>
            </a:extLst>
          </p:cNvPr>
          <p:cNvGrpSpPr/>
          <p:nvPr/>
        </p:nvGrpSpPr>
        <p:grpSpPr>
          <a:xfrm>
            <a:off x="6096000" y="3770541"/>
            <a:ext cx="4892916" cy="1226169"/>
            <a:chOff x="667574" y="1639039"/>
            <a:chExt cx="7483350" cy="2067756"/>
          </a:xfrm>
        </p:grpSpPr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B1094BF3-6CF3-4076-8947-B24F293FE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B57AB48A-A762-4E7F-A79C-AA4476E06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37921D2C-BAE5-48A3-A931-F6BFA3399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9E75CBB-C4B3-4E4B-8212-DD9CF2C94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583D39C4-8D68-4CEC-BD23-D77E8E5291A0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49AFE9F-1136-4D28-B2E2-352939F8E213}"/>
              </a:ext>
            </a:extLst>
          </p:cNvPr>
          <p:cNvGrpSpPr/>
          <p:nvPr/>
        </p:nvGrpSpPr>
        <p:grpSpPr>
          <a:xfrm>
            <a:off x="10369246" y="2210673"/>
            <a:ext cx="984554" cy="957150"/>
            <a:chOff x="10392932" y="2151382"/>
            <a:chExt cx="984554" cy="957150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208D755-0870-4427-A315-30777B90F4B0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89FADD8D-6BAD-4A26-BE52-E8D1BC5ADA4C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953BCF52-27B6-496A-94B1-6CBDD2D8ECE8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B387441-2048-4A16-A670-89CC6D8C694A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B7730BC-E791-4317-9C7A-03336D52C4C3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C479979-7503-49EF-B9F3-257BF8CC657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9CA4F86-C8B9-42E0-9774-BA35466542CB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33D7CE9-3DB3-4FBE-BA4B-94458DCBE58D}"/>
              </a:ext>
            </a:extLst>
          </p:cNvPr>
          <p:cNvCxnSpPr>
            <a:cxnSpLocks/>
          </p:cNvCxnSpPr>
          <p:nvPr/>
        </p:nvCxnSpPr>
        <p:spPr>
          <a:xfrm flipH="1">
            <a:off x="9732568" y="4576353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D1B898F-419F-4705-9E69-DCE15C35E4E4}"/>
              </a:ext>
            </a:extLst>
          </p:cNvPr>
          <p:cNvCxnSpPr>
            <a:cxnSpLocks/>
          </p:cNvCxnSpPr>
          <p:nvPr/>
        </p:nvCxnSpPr>
        <p:spPr>
          <a:xfrm>
            <a:off x="9732567" y="4236972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906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Streaming Detection Frameworks</a:t>
            </a:r>
            <a:br>
              <a:rPr lang="en-US" dirty="0"/>
            </a:br>
            <a:r>
              <a:rPr lang="en-US" sz="3000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994245" y="2291479"/>
            <a:ext cx="83815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Full Potential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Anomaly detection model are trained and parameters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Anomaly detector only reads latest points and uses stored parameters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B6F9CF-2696-48D4-ACF5-E17FF86BA6DF}"/>
              </a:ext>
            </a:extLst>
          </p:cNvPr>
          <p:cNvGrpSpPr/>
          <p:nvPr/>
        </p:nvGrpSpPr>
        <p:grpSpPr>
          <a:xfrm>
            <a:off x="2164206" y="4953528"/>
            <a:ext cx="4892916" cy="1226169"/>
            <a:chOff x="667574" y="1639039"/>
            <a:chExt cx="7483350" cy="2067756"/>
          </a:xfrm>
        </p:grpSpPr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8394983A-4789-48D5-AEAB-31CDBAEA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70F9F3AB-EA6F-4175-A791-A6112350A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15B14315-B2CD-4395-90CE-A627FA0BE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548C54D-9539-471D-9445-29EBD3D6032D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E30FA02-4978-4106-8D04-8D736494F947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2E80A72-5D5C-41B2-80F7-A9DDD8F2B9DA}"/>
              </a:ext>
            </a:extLst>
          </p:cNvPr>
          <p:cNvGrpSpPr/>
          <p:nvPr/>
        </p:nvGrpSpPr>
        <p:grpSpPr>
          <a:xfrm>
            <a:off x="9998843" y="4418572"/>
            <a:ext cx="984554" cy="957150"/>
            <a:chOff x="10392932" y="2151382"/>
            <a:chExt cx="984554" cy="957150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00968DE-925E-426A-8A0E-301E0108CA2F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431C796-64FD-4B10-8EE0-1BB877460CA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A536187-0F09-4603-87CB-9A8D544832A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A925BDC-7F18-4A60-9F91-2C6DA9D6A298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331FA2-63B0-48A3-81C0-FBE3A107E0F2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A9426E-31C3-42D7-AA66-A108C184211F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F83846A-0285-4855-A021-B93DC53573E8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1AD132B-69A2-44D8-931B-14DDC8DE7E79}"/>
              </a:ext>
            </a:extLst>
          </p:cNvPr>
          <p:cNvCxnSpPr>
            <a:cxnSpLocks/>
          </p:cNvCxnSpPr>
          <p:nvPr/>
        </p:nvCxnSpPr>
        <p:spPr>
          <a:xfrm flipH="1">
            <a:off x="5800774" y="5759340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31904A4-0810-46B3-9BB8-7A54EA1FE62B}"/>
              </a:ext>
            </a:extLst>
          </p:cNvPr>
          <p:cNvCxnSpPr>
            <a:cxnSpLocks/>
          </p:cNvCxnSpPr>
          <p:nvPr/>
        </p:nvCxnSpPr>
        <p:spPr>
          <a:xfrm>
            <a:off x="5800773" y="5419959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D0A898EB-87ED-44D5-9081-E033E0109C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8924" y="4216793"/>
            <a:ext cx="487553" cy="442182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43E0A2E-0AFE-4D27-A87E-4D0D4CBC5559}"/>
              </a:ext>
            </a:extLst>
          </p:cNvPr>
          <p:cNvCxnSpPr>
            <a:cxnSpLocks/>
          </p:cNvCxnSpPr>
          <p:nvPr/>
        </p:nvCxnSpPr>
        <p:spPr>
          <a:xfrm flipV="1">
            <a:off x="5032700" y="4806605"/>
            <a:ext cx="1" cy="49639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phic 45" descr="Paper">
            <a:extLst>
              <a:ext uri="{FF2B5EF4-FFF2-40B4-BE49-F238E27FC236}">
                <a16:creationId xmlns:a16="http://schemas.microsoft.com/office/drawing/2014/main" id="{D63B2160-C21F-4ECB-9EB7-CE8A75E1BD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88954" y="4136648"/>
            <a:ext cx="568168" cy="56816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2166828-167E-4339-BE2F-CA7D5AFE364E}"/>
              </a:ext>
            </a:extLst>
          </p:cNvPr>
          <p:cNvCxnSpPr>
            <a:cxnSpLocks/>
          </p:cNvCxnSpPr>
          <p:nvPr/>
        </p:nvCxnSpPr>
        <p:spPr>
          <a:xfrm flipV="1">
            <a:off x="5543339" y="4435024"/>
            <a:ext cx="772301" cy="286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5EAAC61-9858-4C2C-9C82-35D63F34E3A1}"/>
              </a:ext>
            </a:extLst>
          </p:cNvPr>
          <p:cNvCxnSpPr>
            <a:cxnSpLocks/>
          </p:cNvCxnSpPr>
          <p:nvPr/>
        </p:nvCxnSpPr>
        <p:spPr>
          <a:xfrm>
            <a:off x="6773038" y="4806604"/>
            <a:ext cx="0" cy="42379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329E408-874F-4475-AB05-F86C080F5B28}"/>
              </a:ext>
            </a:extLst>
          </p:cNvPr>
          <p:cNvSpPr txBox="1"/>
          <p:nvPr/>
        </p:nvSpPr>
        <p:spPr>
          <a:xfrm>
            <a:off x="7122208" y="4315840"/>
            <a:ext cx="2351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Model Parameters Stored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2E87B99-0307-49A7-B382-1FD5B42A8C71}"/>
              </a:ext>
            </a:extLst>
          </p:cNvPr>
          <p:cNvSpPr txBox="1"/>
          <p:nvPr/>
        </p:nvSpPr>
        <p:spPr>
          <a:xfrm>
            <a:off x="7122208" y="5448696"/>
            <a:ext cx="2351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Continuous Read/Detect/Write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C614C5A-DFCD-491E-9F0B-11000D1FD7D6}"/>
              </a:ext>
            </a:extLst>
          </p:cNvPr>
          <p:cNvSpPr txBox="1"/>
          <p:nvPr/>
        </p:nvSpPr>
        <p:spPr>
          <a:xfrm>
            <a:off x="2206375" y="4296525"/>
            <a:ext cx="2899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Run Daily/Weekly to Update Model</a:t>
            </a:r>
          </a:p>
        </p:txBody>
      </p:sp>
    </p:spTree>
    <p:extLst>
      <p:ext uri="{BB962C8B-B14F-4D97-AF65-F5344CB8AC3E}">
        <p14:creationId xmlns:p14="http://schemas.microsoft.com/office/powerpoint/2010/main" val="1003127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Algorithms</a:t>
            </a:r>
            <a:br>
              <a:rPr lang="en-US" dirty="0"/>
            </a:br>
            <a:r>
              <a:rPr lang="en-US" sz="3000" dirty="0"/>
              <a:t>Project Details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841944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Week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2 Goals: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Project and Complete 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Data Systems / Learn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Simulate Streaming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Anomaly Detection Modelling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Goal Summaries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3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Select Project Data and Complete Exploratory Data Analysis - </a:t>
            </a:r>
            <a:r>
              <a:rPr lang="en-US" sz="2000" b="1" dirty="0">
                <a:solidFill>
                  <a:schemeClr val="accent3"/>
                </a:solidFill>
              </a:rPr>
              <a:t>Ryan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available in </a:t>
            </a:r>
            <a:r>
              <a:rPr lang="en-US" sz="2000" dirty="0" err="1"/>
              <a:t>InfluxDB</a:t>
            </a:r>
            <a:r>
              <a:rPr lang="en-US" sz="2000" dirty="0"/>
              <a:t> is historical and limited (currently no streaming process)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completed on the limited data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work supporting UDL with parsing data to be uploaded and streamed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of additional data is ongoing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Still in progress and a few days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0422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Goal Summaries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3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Understand Data Systems and Learn </a:t>
            </a:r>
            <a:r>
              <a:rPr lang="en-US" sz="2000" b="1" dirty="0" err="1"/>
              <a:t>InfluxDB</a:t>
            </a:r>
            <a:r>
              <a:rPr lang="en-US" sz="2000" b="1" dirty="0"/>
              <a:t> - </a:t>
            </a:r>
            <a:r>
              <a:rPr lang="en-US" sz="2000" b="1" dirty="0">
                <a:solidFill>
                  <a:schemeClr val="accent3"/>
                </a:solidFill>
              </a:rPr>
              <a:t>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Discussions with UDL on </a:t>
            </a:r>
            <a:r>
              <a:rPr lang="en-US" sz="2000" dirty="0" err="1"/>
              <a:t>SkySpark</a:t>
            </a:r>
            <a:r>
              <a:rPr lang="en-US" sz="2000" dirty="0"/>
              <a:t> and understanding how data will be streamed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spent working with </a:t>
            </a:r>
            <a:r>
              <a:rPr lang="en-US" sz="2000" dirty="0" err="1"/>
              <a:t>InfluxDB</a:t>
            </a:r>
            <a:r>
              <a:rPr lang="en-US" sz="2000" dirty="0"/>
              <a:t> and </a:t>
            </a:r>
            <a:r>
              <a:rPr lang="en-US" sz="2000" dirty="0" err="1"/>
              <a:t>Telegraf</a:t>
            </a:r>
            <a:r>
              <a:rPr lang="en-US" sz="2000" dirty="0"/>
              <a:t> as part of EDA and parsing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Getting Docker working with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r>
              <a:rPr lang="en-US" sz="2000" dirty="0"/>
              <a:t> to allow local testing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8651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Task Summaries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Simulate Streaming in </a:t>
            </a:r>
            <a:r>
              <a:rPr lang="en-US" sz="2000" b="1" dirty="0" err="1"/>
              <a:t>InfluxDB</a:t>
            </a:r>
            <a:r>
              <a:rPr lang="en-US" sz="2000" b="1" dirty="0"/>
              <a:t> - </a:t>
            </a:r>
            <a:r>
              <a:rPr lang="en-US" sz="2000" b="1" dirty="0">
                <a:solidFill>
                  <a:schemeClr val="accent3"/>
                </a:solidFill>
              </a:rPr>
              <a:t>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a simple template to simulate offline streaming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Various potential streaming frameworks looked 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Simple coding/tests of options complete to understand viability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Will be moving forward with building framework for the selected option next week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3656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Task Summaries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Anomaly Detection Research (and start testing) - </a:t>
            </a:r>
            <a:r>
              <a:rPr lang="en-US" sz="2000" b="1" dirty="0">
                <a:solidFill>
                  <a:schemeClr val="accent3"/>
                </a:solidFill>
              </a:rPr>
              <a:t>Mitch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 table of various algorithms/packages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Tested several of the methods on generic data (not UDL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Also reviewed various anomaly detection system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Selected a short-list to start testing on project data next week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5964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Contributions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Nate:</a:t>
            </a:r>
            <a:r>
              <a:rPr lang="en-US" sz="2000" dirty="0"/>
              <a:t>		Project Management, Learn </a:t>
            </a:r>
            <a:r>
              <a:rPr lang="en-US" sz="2000" dirty="0" err="1"/>
              <a:t>InfluxDB</a:t>
            </a:r>
            <a:r>
              <a:rPr lang="en-US" sz="2000" dirty="0"/>
              <a:t>, Simulate Streaming in </a:t>
            </a:r>
            <a:r>
              <a:rPr lang="en-US" sz="2000" dirty="0" err="1"/>
              <a:t>InfluxDB</a:t>
            </a:r>
            <a:r>
              <a:rPr lang="en-US" sz="2000" dirty="0"/>
              <a:t>, 			Assist with Parsing, Docker</a:t>
            </a:r>
          </a:p>
          <a:p>
            <a:endParaRPr lang="en-US" sz="2000" b="1" dirty="0"/>
          </a:p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Anomaly Detection Research, Docker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EDA, Learn </a:t>
            </a:r>
            <a:r>
              <a:rPr lang="en-US" sz="2000" dirty="0" err="1"/>
              <a:t>InfluxDB</a:t>
            </a:r>
            <a:r>
              <a:rPr lang="en-US" sz="2000" dirty="0"/>
              <a:t>, Data Parsing, Docker</a:t>
            </a:r>
            <a:r>
              <a:rPr lang="en-US" dirty="0"/>
              <a:t>		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10-16)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18,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3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Getting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 method to access additional data until late in the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method is time consuming (manual csv downloads)</a:t>
            </a:r>
          </a:p>
          <a:p>
            <a:endParaRPr lang="en-US" dirty="0"/>
          </a:p>
          <a:p>
            <a:r>
              <a:rPr lang="en-US" sz="2000" b="1" dirty="0"/>
              <a:t>Data Parsing to Support Streaming into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~4 person days went into this not in the schedule (appears to now be complete)</a:t>
            </a:r>
          </a:p>
          <a:p>
            <a:endParaRPr lang="en-US" dirty="0"/>
          </a:p>
          <a:p>
            <a:r>
              <a:rPr lang="en-US" sz="2000" b="1" dirty="0"/>
              <a:t>Streaming Anomaly Detection Methods with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 good examples of this being done and there are no obvious methods to 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Had to test/code multiple methods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146</TotalTime>
  <Words>1310</Words>
  <Application>Microsoft Office PowerPoint</Application>
  <PresentationFormat>Widescreen</PresentationFormat>
  <Paragraphs>295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Nova</vt:lpstr>
      <vt:lpstr>Calibri</vt:lpstr>
      <vt:lpstr>Wingdings</vt:lpstr>
      <vt:lpstr>Theme1</vt:lpstr>
      <vt:lpstr>Urban Data Lab Capstone Project Week 3 Status</vt:lpstr>
      <vt:lpstr>Outline</vt:lpstr>
      <vt:lpstr>Previous Week Summary</vt:lpstr>
      <vt:lpstr>Goal Summaries Previous Week (May 10-16)</vt:lpstr>
      <vt:lpstr>Goal Summaries Previous Week (May 10-16)</vt:lpstr>
      <vt:lpstr>Task Summaries Previous Week (May 10-16)</vt:lpstr>
      <vt:lpstr>Task Summaries Previous Week (May 10-16)</vt:lpstr>
      <vt:lpstr>Individual Contributions Previous Week (May 10-16)</vt:lpstr>
      <vt:lpstr>Challenges Previous Week (May 10-16)</vt:lpstr>
      <vt:lpstr>Client Meetings Previous Week (May 10-16)</vt:lpstr>
      <vt:lpstr>Next Week Planning</vt:lpstr>
      <vt:lpstr>Individual Tasks Next Week (May 17-23)</vt:lpstr>
      <vt:lpstr>Challenges Next Week (May 17-23)</vt:lpstr>
      <vt:lpstr>Timeline Reflection</vt:lpstr>
      <vt:lpstr>Schedule Timeline Reflection</vt:lpstr>
      <vt:lpstr>Schedule Timeline Reflection</vt:lpstr>
      <vt:lpstr>Impacts to Scope Timeline Reflection</vt:lpstr>
      <vt:lpstr>Impacts to Scope Timeline Reflection</vt:lpstr>
      <vt:lpstr>Project Details</vt:lpstr>
      <vt:lpstr>Streaming Detection Frameworks Project Details</vt:lpstr>
      <vt:lpstr>Streaming Detection Frameworks Project Details</vt:lpstr>
      <vt:lpstr>Streaming Detection Frameworks Project Details</vt:lpstr>
      <vt:lpstr>Streaming Detection Frameworks Project Details</vt:lpstr>
      <vt:lpstr>Anomaly Detection Algorithms Project Details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21</cp:revision>
  <dcterms:created xsi:type="dcterms:W3CDTF">2021-04-15T15:10:01Z</dcterms:created>
  <dcterms:modified xsi:type="dcterms:W3CDTF">2021-05-14T22:38:30Z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